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31" r:id="rId2"/>
    <p:sldId id="333" r:id="rId3"/>
    <p:sldId id="336" r:id="rId4"/>
    <p:sldId id="337" r:id="rId5"/>
    <p:sldId id="338" r:id="rId6"/>
    <p:sldId id="340" r:id="rId7"/>
    <p:sldId id="341" r:id="rId8"/>
    <p:sldId id="345" r:id="rId9"/>
    <p:sldId id="346" r:id="rId10"/>
    <p:sldId id="342" r:id="rId11"/>
    <p:sldId id="343" r:id="rId12"/>
    <p:sldId id="344"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18" r:id="rId27"/>
    <p:sldId id="339" r:id="rId28"/>
    <p:sldId id="317" r:id="rId29"/>
    <p:sldId id="314" r:id="rId30"/>
    <p:sldId id="315"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86420" autoAdjust="0"/>
  </p:normalViewPr>
  <p:slideViewPr>
    <p:cSldViewPr>
      <p:cViewPr varScale="1">
        <p:scale>
          <a:sx n="85" d="100"/>
          <a:sy n="85" d="100"/>
        </p:scale>
        <p:origin x="691"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16-10-2022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4/02_Criticality_calcula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1.tiff"/><Relationship Id="rId5" Type="http://schemas.openxmlformats.org/officeDocument/2006/relationships/image" Target="../media/image40.tiff"/><Relationship Id="rId10" Type="http://schemas.openxmlformats.org/officeDocument/2006/relationships/image" Target="../media/image4.png"/><Relationship Id="rId4" Type="http://schemas.openxmlformats.org/officeDocument/2006/relationships/image" Target="../media/image39.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4.jpg"/><Relationship Id="rId7" Type="http://schemas.openxmlformats.org/officeDocument/2006/relationships/image" Target="../media/image4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09</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Class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a:solidFill>
                  <a:srgbClr val="24292F"/>
                </a:solidFill>
              </a:rPr>
              <a:t>3. Add interface IF_RAP_QUERY_PROVIDER to the query implementation class ZCL_CE_RAP_AGENCY_XX</a:t>
            </a:r>
            <a:br>
              <a:rPr lang="en-US" sz="1800" dirty="0"/>
            </a:br>
            <a:r>
              <a:rPr lang="en-US" sz="1800" dirty="0">
                <a:solidFill>
                  <a:srgbClr val="24292F"/>
                </a:solidFill>
              </a:rPr>
              <a:t>Add the following statement in the public section</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a:solidFill>
                  <a:srgbClr val="24292F"/>
                </a:solidFill>
              </a:rPr>
              <a:t>4. Add an implementation for the method if_rap_query_provider~select.</a:t>
            </a:r>
          </a:p>
          <a:p>
            <a:r>
              <a:rPr lang="en-US" sz="1800" dirty="0">
                <a:solidFill>
                  <a:srgbClr val="24292F"/>
                </a:solidFill>
                <a:hlinkClick r:id="rId5"/>
              </a:rPr>
              <a:t>Code here </a:t>
            </a:r>
            <a:r>
              <a:rPr lang="en-US" sz="1800" dirty="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Something Important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Test the Custom Entity in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Enabling Status with Icon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pPr algn="just"/>
            <a:r>
              <a:rPr lang="en-US" sz="1800" dirty="0"/>
              <a:t>A Status with icon provide more intuitive analysis of the data to the business user, using the criticality annotation available at the </a:t>
            </a:r>
            <a:r>
              <a:rPr lang="en-US" sz="1800" dirty="0" err="1"/>
              <a:t>LineItem</a:t>
            </a:r>
            <a:r>
              <a:rPr lang="en-US" sz="1800" dirty="0"/>
              <a:t> level, we can design and deliver best in class user experience with RAP and CDS entities.</a:t>
            </a:r>
          </a:p>
          <a:p>
            <a:pPr algn="just"/>
            <a:endParaRPr lang="en-US" sz="1800" dirty="0"/>
          </a:p>
          <a:p>
            <a:pPr algn="just"/>
            <a:r>
              <a:rPr lang="en-US" sz="1800" dirty="0"/>
              <a:t>Exercise - </a:t>
            </a:r>
            <a:r>
              <a:rPr lang="en-US" sz="1800" dirty="0">
                <a:hlinkClick r:id="rId3"/>
              </a:rPr>
              <a:t>Solution</a:t>
            </a:r>
            <a:endParaRPr lang="en-US" sz="1800" dirty="0"/>
          </a:p>
        </p:txBody>
      </p:sp>
      <p:pic>
        <p:nvPicPr>
          <p:cNvPr id="3" name="Picture 2">
            <a:extLst>
              <a:ext uri="{FF2B5EF4-FFF2-40B4-BE49-F238E27FC236}">
                <a16:creationId xmlns:a16="http://schemas.microsoft.com/office/drawing/2014/main" id="{5447433E-B442-4E39-BB94-DEB9C7A13745}"/>
              </a:ext>
            </a:extLst>
          </p:cNvPr>
          <p:cNvPicPr>
            <a:picLocks noChangeAspect="1"/>
          </p:cNvPicPr>
          <p:nvPr/>
        </p:nvPicPr>
        <p:blipFill>
          <a:blip r:embed="rId4"/>
          <a:stretch>
            <a:fillRect/>
          </a:stretch>
        </p:blipFill>
        <p:spPr>
          <a:xfrm>
            <a:off x="633329" y="2279713"/>
            <a:ext cx="8974732" cy="4176774"/>
          </a:xfrm>
          <a:prstGeom prst="rect">
            <a:avLst/>
          </a:prstGeom>
        </p:spPr>
      </p:pic>
    </p:spTree>
    <p:extLst>
      <p:ext uri="{BB962C8B-B14F-4D97-AF65-F5344CB8AC3E}">
        <p14:creationId xmlns:p14="http://schemas.microsoft.com/office/powerpoint/2010/main" val="39659749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Working with LOBs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33660" y="934994"/>
            <a:ext cx="11565408" cy="4093428"/>
          </a:xfrm>
          <a:prstGeom prst="rect">
            <a:avLst/>
          </a:prstGeom>
        </p:spPr>
        <p:txBody>
          <a:bodyPr wrap="square">
            <a:spAutoFit/>
          </a:bodyPr>
          <a:lstStyle/>
          <a:p>
            <a:pPr algn="l"/>
            <a:r>
              <a:rPr lang="en-US" sz="2000" b="0" i="0" dirty="0">
                <a:solidFill>
                  <a:srgbClr val="444444"/>
                </a:solidFill>
                <a:effectLst/>
                <a:latin typeface="BentonSansRegular"/>
              </a:rPr>
              <a:t>Uploading Large Object and media such as Excel or Image through your application is a common business requirement and the only way to do it through a RAP application was by extending the application and using UI5 tooling to upload the file.</a:t>
            </a:r>
          </a:p>
          <a:p>
            <a:pPr algn="l"/>
            <a:endParaRPr lang="en-US" sz="2000" b="0" i="0" dirty="0">
              <a:solidFill>
                <a:srgbClr val="444444"/>
              </a:solidFill>
              <a:effectLst/>
              <a:latin typeface="BentonSansRegular"/>
            </a:endParaRPr>
          </a:p>
          <a:p>
            <a:pPr algn="l"/>
            <a:r>
              <a:rPr lang="en-US" sz="2000" b="0" i="0" dirty="0">
                <a:solidFill>
                  <a:srgbClr val="444444"/>
                </a:solidFill>
                <a:effectLst/>
                <a:latin typeface="BentonSansRegular"/>
              </a:rPr>
              <a:t>With the latest SAP BTP ABAP 2208 release the RAP framework now supports OData streams. It is now possible to enable your RAP application to maintain and handle Large Objects(LOBs).This feature provides end users an option to upload external files of different file formats such as PDF, XLSX , binary file format and other types hence allowing media handling.</a:t>
            </a:r>
          </a:p>
          <a:p>
            <a:pPr algn="l"/>
            <a:endParaRPr lang="en-US" sz="2000" b="0" i="0" dirty="0">
              <a:solidFill>
                <a:srgbClr val="444444"/>
              </a:solidFill>
              <a:effectLst/>
              <a:latin typeface="BentonSansRegular"/>
            </a:endParaRPr>
          </a:p>
          <a:p>
            <a:pPr algn="l"/>
            <a:r>
              <a:rPr lang="en-US" sz="2000" b="0" i="0" dirty="0">
                <a:solidFill>
                  <a:srgbClr val="444444"/>
                </a:solidFill>
                <a:effectLst/>
                <a:latin typeface="BentonSansRegular"/>
              </a:rPr>
              <a:t>In this session, we will explore how to upload and handle Large Object such as PDF or Binary files without the need to extend the RAP application in BAS.</a:t>
            </a:r>
          </a:p>
          <a:p>
            <a:pPr algn="l"/>
            <a:endParaRPr lang="en-US" sz="2000" dirty="0">
              <a:solidFill>
                <a:srgbClr val="444444"/>
              </a:solidFill>
              <a:latin typeface="BentonSansRegular"/>
            </a:endParaRPr>
          </a:p>
          <a:p>
            <a:pPr algn="l"/>
            <a:endParaRPr lang="en-US" sz="2000" b="0" i="0" dirty="0">
              <a:solidFill>
                <a:srgbClr val="444444"/>
              </a:solidFill>
              <a:effectLst/>
              <a:latin typeface="BentonSansRegular"/>
            </a:endParaRPr>
          </a:p>
        </p:txBody>
      </p:sp>
    </p:spTree>
    <p:extLst>
      <p:ext uri="{BB962C8B-B14F-4D97-AF65-F5344CB8AC3E}">
        <p14:creationId xmlns:p14="http://schemas.microsoft.com/office/powerpoint/2010/main" val="37272962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LOB’s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10734" y="938188"/>
            <a:ext cx="10969943" cy="4832092"/>
          </a:xfrm>
          <a:prstGeom prst="rect">
            <a:avLst/>
          </a:prstGeom>
        </p:spPr>
        <p:txBody>
          <a:bodyPr wrap="square">
            <a:spAutoFit/>
          </a:bodyPr>
          <a:lstStyle/>
          <a:p>
            <a:pPr algn="just"/>
            <a:r>
              <a:rPr lang="en-US" sz="2000" b="0" i="0" dirty="0">
                <a:solidFill>
                  <a:srgbClr val="444444"/>
                </a:solidFill>
                <a:effectLst/>
                <a:latin typeface="BentonSansRegular"/>
              </a:rPr>
              <a:t>Large objects are modeled by means of the following fields:</a:t>
            </a:r>
          </a:p>
          <a:p>
            <a:pPr algn="just">
              <a:buFont typeface="Arial" panose="020B0604020202020204" pitchFamily="34" charset="0"/>
              <a:buChar char="•"/>
            </a:pPr>
            <a:r>
              <a:rPr lang="en-US" sz="2000" b="0" i="0" dirty="0">
                <a:solidFill>
                  <a:srgbClr val="3C3C3C"/>
                </a:solidFill>
                <a:effectLst/>
                <a:latin typeface="BentonSansRegular"/>
              </a:rPr>
              <a:t> Attachment</a:t>
            </a:r>
          </a:p>
          <a:p>
            <a:pPr algn="just">
              <a:buFont typeface="Arial" panose="020B0604020202020204" pitchFamily="34" charset="0"/>
              <a:buChar char="•"/>
            </a:pPr>
            <a:r>
              <a:rPr lang="en-US" sz="2000" b="0" i="0" dirty="0">
                <a:solidFill>
                  <a:srgbClr val="3C3C3C"/>
                </a:solidFill>
                <a:effectLst/>
                <a:latin typeface="BentonSansRegular"/>
              </a:rPr>
              <a:t> </a:t>
            </a:r>
            <a:r>
              <a:rPr lang="en-US" sz="2000" b="0" i="0" dirty="0" err="1">
                <a:solidFill>
                  <a:srgbClr val="3C3C3C"/>
                </a:solidFill>
                <a:effectLst/>
                <a:latin typeface="BentonSansRegular"/>
              </a:rPr>
              <a:t>Mimetype</a:t>
            </a:r>
            <a:endParaRPr lang="en-US" sz="2000" b="0" i="0" dirty="0">
              <a:solidFill>
                <a:srgbClr val="3C3C3C"/>
              </a:solidFill>
              <a:effectLst/>
              <a:latin typeface="BentonSansRegular"/>
            </a:endParaRPr>
          </a:p>
          <a:p>
            <a:pPr algn="just">
              <a:buFont typeface="Arial" panose="020B0604020202020204" pitchFamily="34" charset="0"/>
              <a:buChar char="•"/>
            </a:pPr>
            <a:r>
              <a:rPr lang="en-US" sz="2000" b="0" i="0" dirty="0">
                <a:solidFill>
                  <a:srgbClr val="3C3C3C"/>
                </a:solidFill>
                <a:effectLst/>
                <a:latin typeface="BentonSansRegular"/>
              </a:rPr>
              <a:t> Filename</a:t>
            </a:r>
          </a:p>
          <a:p>
            <a:pPr algn="just">
              <a:buFont typeface="Arial" panose="020B0604020202020204" pitchFamily="34" charset="0"/>
              <a:buChar char="•"/>
            </a:pPr>
            <a:endParaRPr lang="en-US" sz="2000" b="0" i="0" dirty="0">
              <a:solidFill>
                <a:srgbClr val="3C3C3C"/>
              </a:solidFill>
              <a:effectLst/>
              <a:latin typeface="BentonSansRegular"/>
            </a:endParaRPr>
          </a:p>
          <a:p>
            <a:pPr algn="just"/>
            <a:r>
              <a:rPr lang="en-US" sz="2000" b="0" i="0" dirty="0">
                <a:solidFill>
                  <a:srgbClr val="444444"/>
                </a:solidFill>
                <a:effectLst/>
                <a:latin typeface="BentonSansRegular"/>
              </a:rPr>
              <a:t>The field Attachment contains the LOB itself in a RAWSTRING format and is technically bound to the field </a:t>
            </a:r>
            <a:r>
              <a:rPr lang="en-US" sz="2000" b="0" i="0" dirty="0" err="1">
                <a:solidFill>
                  <a:srgbClr val="444444"/>
                </a:solidFill>
                <a:effectLst/>
                <a:latin typeface="BentonSansRegular"/>
              </a:rPr>
              <a:t>Mimetype</a:t>
            </a:r>
            <a:r>
              <a:rPr lang="en-US" sz="2000" b="0" i="0" dirty="0">
                <a:solidFill>
                  <a:srgbClr val="444444"/>
                </a:solidFill>
                <a:effectLst/>
                <a:latin typeface="BentonSansRegular"/>
              </a:rPr>
              <a:t> and Filename using semantics annotation.</a:t>
            </a:r>
          </a:p>
          <a:p>
            <a:pPr algn="just"/>
            <a:endParaRPr lang="en-US" sz="2000" b="0" i="0" dirty="0">
              <a:solidFill>
                <a:srgbClr val="444444"/>
              </a:solidFill>
              <a:effectLst/>
              <a:latin typeface="BentonSansRegular"/>
            </a:endParaRPr>
          </a:p>
          <a:p>
            <a:pPr algn="just"/>
            <a:r>
              <a:rPr lang="en-US" sz="2000" b="0" i="0" dirty="0" err="1">
                <a:solidFill>
                  <a:srgbClr val="444444"/>
                </a:solidFill>
                <a:effectLst/>
                <a:latin typeface="BentonSansRegular"/>
              </a:rPr>
              <a:t>Mimetype</a:t>
            </a:r>
            <a:r>
              <a:rPr lang="en-US" sz="2000" b="0" i="0" dirty="0">
                <a:solidFill>
                  <a:srgbClr val="444444"/>
                </a:solidFill>
                <a:effectLst/>
                <a:latin typeface="BentonSansRegular"/>
              </a:rPr>
              <a:t> represents the content type of the attachment uploaded and the values for the fields </a:t>
            </a:r>
            <a:r>
              <a:rPr lang="en-US" sz="2000" b="0" i="0" dirty="0" err="1">
                <a:solidFill>
                  <a:srgbClr val="444444"/>
                </a:solidFill>
                <a:effectLst/>
                <a:latin typeface="BentonSansRegular"/>
              </a:rPr>
              <a:t>Mimetype</a:t>
            </a:r>
            <a:r>
              <a:rPr lang="en-US" sz="2000" b="0" i="0" dirty="0">
                <a:solidFill>
                  <a:srgbClr val="444444"/>
                </a:solidFill>
                <a:effectLst/>
                <a:latin typeface="BentonSansRegular"/>
              </a:rPr>
              <a:t> and Filename are derived from the field Attachment by the RAP framework based on the maintained CDS annotations. No attachment can exist without its </a:t>
            </a:r>
            <a:r>
              <a:rPr lang="en-US" sz="2000" b="0" i="0" dirty="0" err="1">
                <a:solidFill>
                  <a:srgbClr val="444444"/>
                </a:solidFill>
                <a:effectLst/>
                <a:latin typeface="BentonSansRegular"/>
              </a:rPr>
              <a:t>mimetype</a:t>
            </a:r>
            <a:r>
              <a:rPr lang="en-US" sz="2000" b="0" i="0" dirty="0">
                <a:solidFill>
                  <a:srgbClr val="444444"/>
                </a:solidFill>
                <a:effectLst/>
                <a:latin typeface="BentonSansRegular"/>
              </a:rPr>
              <a:t> and vice versa.</a:t>
            </a:r>
          </a:p>
          <a:p>
            <a:pPr algn="just"/>
            <a:endParaRPr lang="en-US" sz="2000" b="0" i="0" dirty="0">
              <a:solidFill>
                <a:srgbClr val="444444"/>
              </a:solidFill>
              <a:effectLst/>
              <a:latin typeface="BentonSansRegular"/>
            </a:endParaRPr>
          </a:p>
          <a:p>
            <a:pPr algn="just"/>
            <a:r>
              <a:rPr lang="en-US" sz="2000" b="0" i="0" dirty="0">
                <a:solidFill>
                  <a:srgbClr val="444444"/>
                </a:solidFill>
                <a:effectLst/>
                <a:latin typeface="BentonSansRegular"/>
              </a:rPr>
              <a:t>For example, when a PDF is uploaded the </a:t>
            </a:r>
            <a:r>
              <a:rPr lang="en-US" sz="2000" b="0" i="0" dirty="0" err="1">
                <a:solidFill>
                  <a:srgbClr val="444444"/>
                </a:solidFill>
                <a:effectLst/>
                <a:latin typeface="BentonSansRegular"/>
              </a:rPr>
              <a:t>Mimetype</a:t>
            </a:r>
            <a:r>
              <a:rPr lang="en-US" sz="2000" b="0" i="0" dirty="0">
                <a:solidFill>
                  <a:srgbClr val="444444"/>
                </a:solidFill>
                <a:effectLst/>
                <a:latin typeface="BentonSansRegular"/>
              </a:rPr>
              <a:t> field will be derived and populated with ‘APPLICATION/PDF’.</a:t>
            </a:r>
          </a:p>
          <a:p>
            <a:pPr algn="just"/>
            <a:endParaRPr lang="en-US" sz="2800" dirty="0"/>
          </a:p>
        </p:txBody>
      </p:sp>
    </p:spTree>
    <p:extLst>
      <p:ext uri="{BB962C8B-B14F-4D97-AF65-F5344CB8AC3E}">
        <p14:creationId xmlns:p14="http://schemas.microsoft.com/office/powerpoint/2010/main" val="232206653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Create DB Model for Attachment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1245612" cy="1754326"/>
          </a:xfrm>
          <a:prstGeom prst="rect">
            <a:avLst/>
          </a:prstGeom>
        </p:spPr>
        <p:txBody>
          <a:bodyPr wrap="square">
            <a:spAutoFit/>
          </a:bodyPr>
          <a:lstStyle/>
          <a:p>
            <a:pPr algn="l"/>
            <a:r>
              <a:rPr lang="en-US" sz="1800" b="0" i="0" dirty="0">
                <a:solidFill>
                  <a:srgbClr val="444444"/>
                </a:solidFill>
                <a:effectLst/>
                <a:latin typeface="BentonSansRegular"/>
              </a:rPr>
              <a:t>A Database table was built as per code snippet below.</a:t>
            </a:r>
          </a:p>
          <a:p>
            <a:pPr algn="l"/>
            <a:endParaRPr lang="en-US" sz="1800" b="0" i="0" dirty="0">
              <a:solidFill>
                <a:srgbClr val="444444"/>
              </a:solidFill>
              <a:effectLst/>
              <a:latin typeface="BentonSansRegular"/>
            </a:endParaRPr>
          </a:p>
          <a:p>
            <a:pPr algn="l"/>
            <a:r>
              <a:rPr lang="en-US" sz="1800" b="0" i="0" dirty="0">
                <a:solidFill>
                  <a:srgbClr val="444444"/>
                </a:solidFill>
                <a:effectLst/>
                <a:latin typeface="BentonSansRegular"/>
              </a:rPr>
              <a:t>The field attachment has a data type of RAWSTRING. In BTP ABAP environment you cannot use RAWSTRING domain directly so create a custom domain with data type as RAWSTRING and Length as ‘0’ . This is important as length being ‘0’ would indicate that the RAWSTRING has No length restriction and can accommodate file of larger size. ZMIMETYPE and ZFILENAME are both of type Character and length 128.</a:t>
            </a:r>
          </a:p>
        </p:txBody>
      </p:sp>
      <p:sp>
        <p:nvSpPr>
          <p:cNvPr id="3" name="Rectangle 2">
            <a:extLst>
              <a:ext uri="{FF2B5EF4-FFF2-40B4-BE49-F238E27FC236}">
                <a16:creationId xmlns:a16="http://schemas.microsoft.com/office/drawing/2014/main" id="{27FA4F6F-D588-5544-4128-2DF5E0C72758}"/>
              </a:ext>
            </a:extLst>
          </p:cNvPr>
          <p:cNvSpPr/>
          <p:nvPr/>
        </p:nvSpPr>
        <p:spPr>
          <a:xfrm>
            <a:off x="2277988" y="3057475"/>
            <a:ext cx="2376264" cy="115212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Invoice Header</a:t>
            </a:r>
          </a:p>
        </p:txBody>
      </p:sp>
      <p:sp>
        <p:nvSpPr>
          <p:cNvPr id="4" name="Rectangle 3">
            <a:extLst>
              <a:ext uri="{FF2B5EF4-FFF2-40B4-BE49-F238E27FC236}">
                <a16:creationId xmlns:a16="http://schemas.microsoft.com/office/drawing/2014/main" id="{6C78A165-1BEC-5F1F-AD92-23B3072E8A5D}"/>
              </a:ext>
            </a:extLst>
          </p:cNvPr>
          <p:cNvSpPr/>
          <p:nvPr/>
        </p:nvSpPr>
        <p:spPr>
          <a:xfrm>
            <a:off x="7061593" y="4165487"/>
            <a:ext cx="2376264" cy="115212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Invoice Attachments</a:t>
            </a:r>
          </a:p>
        </p:txBody>
      </p:sp>
      <p:cxnSp>
        <p:nvCxnSpPr>
          <p:cNvPr id="7" name="Connector: Elbow 6">
            <a:extLst>
              <a:ext uri="{FF2B5EF4-FFF2-40B4-BE49-F238E27FC236}">
                <a16:creationId xmlns:a16="http://schemas.microsoft.com/office/drawing/2014/main" id="{14F9485D-93D6-6B82-916B-0DE5E69FC3E8}"/>
              </a:ext>
            </a:extLst>
          </p:cNvPr>
          <p:cNvCxnSpPr>
            <a:stCxn id="3" idx="3"/>
            <a:endCxn id="4" idx="1"/>
          </p:cNvCxnSpPr>
          <p:nvPr/>
        </p:nvCxnSpPr>
        <p:spPr>
          <a:xfrm>
            <a:off x="4654252" y="3633539"/>
            <a:ext cx="2407341" cy="110801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B90E41-11F3-1F25-BF6E-59F28FB57523}"/>
              </a:ext>
            </a:extLst>
          </p:cNvPr>
          <p:cNvSpPr txBox="1"/>
          <p:nvPr/>
        </p:nvSpPr>
        <p:spPr>
          <a:xfrm>
            <a:off x="5302324" y="3212976"/>
            <a:ext cx="1080120" cy="461665"/>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9485604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Design CDS entities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C7034442-3BB6-FBA6-7A25-70BBC62C32A5}"/>
              </a:ext>
            </a:extLst>
          </p:cNvPr>
          <p:cNvPicPr>
            <a:picLocks noChangeAspect="1"/>
          </p:cNvPicPr>
          <p:nvPr/>
        </p:nvPicPr>
        <p:blipFill>
          <a:blip r:embed="rId3"/>
          <a:stretch>
            <a:fillRect/>
          </a:stretch>
        </p:blipFill>
        <p:spPr>
          <a:xfrm>
            <a:off x="381396" y="934994"/>
            <a:ext cx="6241913" cy="3047233"/>
          </a:xfrm>
          <a:prstGeom prst="rect">
            <a:avLst/>
          </a:prstGeom>
        </p:spPr>
      </p:pic>
      <p:pic>
        <p:nvPicPr>
          <p:cNvPr id="7" name="Picture 6">
            <a:extLst>
              <a:ext uri="{FF2B5EF4-FFF2-40B4-BE49-F238E27FC236}">
                <a16:creationId xmlns:a16="http://schemas.microsoft.com/office/drawing/2014/main" id="{0CF22BB9-1B94-BB26-D91E-07B18659A86E}"/>
              </a:ext>
            </a:extLst>
          </p:cNvPr>
          <p:cNvPicPr>
            <a:picLocks noChangeAspect="1"/>
          </p:cNvPicPr>
          <p:nvPr/>
        </p:nvPicPr>
        <p:blipFill>
          <a:blip r:embed="rId4"/>
          <a:stretch>
            <a:fillRect/>
          </a:stretch>
        </p:blipFill>
        <p:spPr>
          <a:xfrm>
            <a:off x="6795480" y="2564904"/>
            <a:ext cx="5271419" cy="3209772"/>
          </a:xfrm>
          <a:prstGeom prst="rect">
            <a:avLst/>
          </a:prstGeom>
        </p:spPr>
      </p:pic>
      <p:sp>
        <p:nvSpPr>
          <p:cNvPr id="9" name="TextBox 8">
            <a:extLst>
              <a:ext uri="{FF2B5EF4-FFF2-40B4-BE49-F238E27FC236}">
                <a16:creationId xmlns:a16="http://schemas.microsoft.com/office/drawing/2014/main" id="{E17485F1-00BE-1485-2F18-78412939A4D3}"/>
              </a:ext>
            </a:extLst>
          </p:cNvPr>
          <p:cNvSpPr txBox="1"/>
          <p:nvPr/>
        </p:nvSpPr>
        <p:spPr>
          <a:xfrm>
            <a:off x="371460" y="4084412"/>
            <a:ext cx="6096000" cy="2677656"/>
          </a:xfrm>
          <a:prstGeom prst="rect">
            <a:avLst/>
          </a:prstGeom>
          <a:noFill/>
        </p:spPr>
        <p:txBody>
          <a:bodyPr wrap="square">
            <a:spAutoFit/>
          </a:bodyPr>
          <a:lstStyle/>
          <a:p>
            <a:pPr algn="just"/>
            <a:r>
              <a:rPr lang="en-US" sz="1400" b="0" i="0" dirty="0">
                <a:solidFill>
                  <a:srgbClr val="444444"/>
                </a:solidFill>
                <a:effectLst/>
                <a:latin typeface="BentonSansRegular"/>
              </a:rPr>
              <a:t>CDS annotation @Semantics.largeObject technically binds the </a:t>
            </a:r>
            <a:r>
              <a:rPr lang="en-US" sz="1400" b="0" i="0" dirty="0" err="1">
                <a:solidFill>
                  <a:srgbClr val="444444"/>
                </a:solidFill>
                <a:effectLst/>
                <a:latin typeface="BentonSansRegular"/>
              </a:rPr>
              <a:t>MimeType</a:t>
            </a:r>
            <a:r>
              <a:rPr lang="en-US" sz="1400" b="0" i="0" dirty="0">
                <a:solidFill>
                  <a:srgbClr val="444444"/>
                </a:solidFill>
                <a:effectLst/>
                <a:latin typeface="BentonSansRegular"/>
              </a:rPr>
              <a:t> and Filename to the Attachment.</a:t>
            </a:r>
          </a:p>
          <a:p>
            <a:pPr algn="just"/>
            <a:endParaRPr lang="en-US" sz="1400" b="0" i="0" dirty="0">
              <a:solidFill>
                <a:srgbClr val="444444"/>
              </a:solidFill>
              <a:effectLst/>
              <a:latin typeface="BentonSansRegular"/>
            </a:endParaRPr>
          </a:p>
          <a:p>
            <a:pPr algn="just"/>
            <a:r>
              <a:rPr lang="en-US" sz="1400" b="0" i="0" dirty="0">
                <a:solidFill>
                  <a:srgbClr val="444444"/>
                </a:solidFill>
                <a:effectLst/>
                <a:latin typeface="BentonSansRegular"/>
              </a:rPr>
              <a:t>The annotation </a:t>
            </a:r>
            <a:r>
              <a:rPr lang="en-US" sz="1400" b="0" i="0" dirty="0" err="1">
                <a:solidFill>
                  <a:srgbClr val="444444"/>
                </a:solidFill>
                <a:effectLst/>
                <a:latin typeface="BentonSansRegular"/>
              </a:rPr>
              <a:t>contentDispositionPreference</a:t>
            </a:r>
            <a:r>
              <a:rPr lang="en-US" sz="1400" b="0" i="0" dirty="0">
                <a:solidFill>
                  <a:srgbClr val="444444"/>
                </a:solidFill>
                <a:effectLst/>
                <a:latin typeface="BentonSansRegular"/>
              </a:rPr>
              <a:t> can be used to define whether, depending on the browser settings, the file attachment is either displayed in the browser (setting #INLINE) or downloaded when selected (option #ATTACHMENT).</a:t>
            </a:r>
          </a:p>
          <a:p>
            <a:pPr algn="just"/>
            <a:r>
              <a:rPr lang="en-US" sz="1400" b="0" i="0" dirty="0">
                <a:solidFill>
                  <a:srgbClr val="444444"/>
                </a:solidFill>
                <a:effectLst/>
                <a:latin typeface="BentonSansRegular"/>
              </a:rPr>
              <a:t>Annotation @Semantics.largeObject.acceptableMimeTypes can be used to restrict the Media types which can be uploaded. The validation and Error handling on upload of unsupported media type is handled by the RAP framework.</a:t>
            </a:r>
          </a:p>
          <a:p>
            <a:pPr algn="just"/>
            <a:endParaRPr lang="en-US" sz="1400" b="0" i="0" dirty="0">
              <a:solidFill>
                <a:srgbClr val="444444"/>
              </a:solidFill>
              <a:effectLst/>
              <a:latin typeface="BentonSansRegular"/>
            </a:endParaRPr>
          </a:p>
          <a:p>
            <a:pPr algn="just"/>
            <a:r>
              <a:rPr lang="en-US" sz="1400" b="0" i="0" dirty="0">
                <a:solidFill>
                  <a:srgbClr val="444444"/>
                </a:solidFill>
                <a:effectLst/>
                <a:latin typeface="BentonSansRegular"/>
              </a:rPr>
              <a:t>CDS annotation @Semantics.mimeType: true was used to define the field </a:t>
            </a:r>
            <a:r>
              <a:rPr lang="en-US" sz="1400" b="0" i="0" dirty="0" err="1">
                <a:solidFill>
                  <a:srgbClr val="444444"/>
                </a:solidFill>
                <a:effectLst/>
                <a:latin typeface="BentonSansRegular"/>
              </a:rPr>
              <a:t>MimeType</a:t>
            </a:r>
            <a:r>
              <a:rPr lang="en-US" sz="1400" b="0" i="0" dirty="0">
                <a:solidFill>
                  <a:srgbClr val="444444"/>
                </a:solidFill>
                <a:effectLst/>
                <a:latin typeface="BentonSansRegular"/>
              </a:rPr>
              <a:t> as such.</a:t>
            </a:r>
          </a:p>
        </p:txBody>
      </p:sp>
    </p:spTree>
    <p:extLst>
      <p:ext uri="{BB962C8B-B14F-4D97-AF65-F5344CB8AC3E}">
        <p14:creationId xmlns:p14="http://schemas.microsoft.com/office/powerpoint/2010/main" val="11250450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Define Behavior Definition with Draft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84CAE450-17D3-C249-05F7-A9747F398570}"/>
              </a:ext>
            </a:extLst>
          </p:cNvPr>
          <p:cNvPicPr>
            <a:picLocks noChangeAspect="1"/>
          </p:cNvPicPr>
          <p:nvPr/>
        </p:nvPicPr>
        <p:blipFill>
          <a:blip r:embed="rId3"/>
          <a:stretch>
            <a:fillRect/>
          </a:stretch>
        </p:blipFill>
        <p:spPr>
          <a:xfrm>
            <a:off x="549796" y="934994"/>
            <a:ext cx="4761432" cy="5589240"/>
          </a:xfrm>
          <a:prstGeom prst="rect">
            <a:avLst/>
          </a:prstGeom>
        </p:spPr>
      </p:pic>
    </p:spTree>
    <p:extLst>
      <p:ext uri="{BB962C8B-B14F-4D97-AF65-F5344CB8AC3E}">
        <p14:creationId xmlns:p14="http://schemas.microsoft.com/office/powerpoint/2010/main" val="16955698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21214"/>
            <a:ext cx="10969943" cy="711081"/>
          </a:xfrm>
        </p:spPr>
        <p:txBody>
          <a:bodyPr>
            <a:noAutofit/>
          </a:bodyPr>
          <a:lstStyle/>
          <a:p>
            <a:r>
              <a:rPr lang="en-US" dirty="0">
                <a:latin typeface="Cooper Black" panose="0208090404030B020404" pitchFamily="18" charset="0"/>
              </a:rPr>
              <a:t>CDS projection and UI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9A521CBF-A505-4CB2-BD13-D8229438E256}"/>
              </a:ext>
            </a:extLst>
          </p:cNvPr>
          <p:cNvPicPr>
            <a:picLocks noChangeAspect="1"/>
          </p:cNvPicPr>
          <p:nvPr/>
        </p:nvPicPr>
        <p:blipFill>
          <a:blip r:embed="rId3"/>
          <a:stretch>
            <a:fillRect/>
          </a:stretch>
        </p:blipFill>
        <p:spPr>
          <a:xfrm>
            <a:off x="261764" y="836712"/>
            <a:ext cx="5199163" cy="5733256"/>
          </a:xfrm>
          <a:prstGeom prst="rect">
            <a:avLst/>
          </a:prstGeom>
        </p:spPr>
      </p:pic>
      <p:pic>
        <p:nvPicPr>
          <p:cNvPr id="7" name="Picture 6">
            <a:extLst>
              <a:ext uri="{FF2B5EF4-FFF2-40B4-BE49-F238E27FC236}">
                <a16:creationId xmlns:a16="http://schemas.microsoft.com/office/drawing/2014/main" id="{73A946B6-968B-4884-C73A-1EBAE5942332}"/>
              </a:ext>
            </a:extLst>
          </p:cNvPr>
          <p:cNvPicPr>
            <a:picLocks noChangeAspect="1"/>
          </p:cNvPicPr>
          <p:nvPr/>
        </p:nvPicPr>
        <p:blipFill>
          <a:blip r:embed="rId4"/>
          <a:stretch>
            <a:fillRect/>
          </a:stretch>
        </p:blipFill>
        <p:spPr>
          <a:xfrm>
            <a:off x="5790814" y="2060848"/>
            <a:ext cx="6094411" cy="3034456"/>
          </a:xfrm>
          <a:prstGeom prst="rect">
            <a:avLst/>
          </a:prstGeom>
        </p:spPr>
      </p:pic>
    </p:spTree>
    <p:extLst>
      <p:ext uri="{BB962C8B-B14F-4D97-AF65-F5344CB8AC3E}">
        <p14:creationId xmlns:p14="http://schemas.microsoft.com/office/powerpoint/2010/main" val="35254261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09</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3784113"/>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p>
          <a:p>
            <a:pPr marL="133234" indent="-285664">
              <a:buFont typeface="Arial" panose="020B0604020202020204" pitchFamily="34" charset="0"/>
              <a:buChar char="•"/>
            </a:pPr>
            <a:r>
              <a:rPr lang="en-US" sz="1999" dirty="0">
                <a:solidFill>
                  <a:schemeClr val="bg1"/>
                </a:solidFill>
              </a:rPr>
              <a:t>Working with Attachment Functionality</a:t>
            </a:r>
          </a:p>
          <a:p>
            <a:pPr marL="133234" indent="-285664">
              <a:buFont typeface="Arial" panose="020B0604020202020204" pitchFamily="34" charset="0"/>
              <a:buChar char="•"/>
            </a:pPr>
            <a:r>
              <a:rPr lang="en-US" sz="1999" dirty="0">
                <a:solidFill>
                  <a:schemeClr val="bg1"/>
                </a:solidFill>
              </a:rPr>
              <a:t>Build Table for attachments</a:t>
            </a:r>
          </a:p>
          <a:p>
            <a:pPr marL="133234" indent="-285664">
              <a:buFont typeface="Arial" panose="020B0604020202020204" pitchFamily="34" charset="0"/>
              <a:buChar char="•"/>
            </a:pPr>
            <a:r>
              <a:rPr lang="en-US" sz="1999" dirty="0">
                <a:solidFill>
                  <a:schemeClr val="bg1"/>
                </a:solidFill>
              </a:rPr>
              <a:t>Implement CDS Entities and projection</a:t>
            </a:r>
          </a:p>
          <a:p>
            <a:pPr marL="133234" indent="-285664">
              <a:buFont typeface="Arial" panose="020B0604020202020204" pitchFamily="34" charset="0"/>
              <a:buChar char="•"/>
            </a:pPr>
            <a:r>
              <a:rPr lang="en-IN" sz="1999" dirty="0">
                <a:solidFill>
                  <a:schemeClr val="bg1"/>
                </a:solidFill>
              </a:rPr>
              <a:t>Make behaviour Definition</a:t>
            </a:r>
          </a:p>
          <a:p>
            <a:pPr marL="133234" indent="-285664">
              <a:buFont typeface="Arial" panose="020B0604020202020204" pitchFamily="34" charset="0"/>
              <a:buChar char="•"/>
            </a:pPr>
            <a:r>
              <a:rPr lang="en-IN" sz="1999" dirty="0">
                <a:solidFill>
                  <a:schemeClr val="bg1"/>
                </a:solidFill>
              </a:rPr>
              <a:t>Create Service definition</a:t>
            </a:r>
          </a:p>
          <a:p>
            <a:pPr marL="133234" indent="-285664">
              <a:buFont typeface="Arial" panose="020B0604020202020204" pitchFamily="34" charset="0"/>
              <a:buChar char="•"/>
            </a:pPr>
            <a:r>
              <a:rPr lang="en-IN" sz="1999" dirty="0">
                <a:solidFill>
                  <a:schemeClr val="bg1"/>
                </a:solidFill>
              </a:rPr>
              <a:t>Build Fiori App for Attachment</a:t>
            </a: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Behavior Definition on projection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5F111DEF-8734-B3FA-B540-69F99081663E}"/>
              </a:ext>
            </a:extLst>
          </p:cNvPr>
          <p:cNvPicPr>
            <a:picLocks noChangeAspect="1"/>
          </p:cNvPicPr>
          <p:nvPr/>
        </p:nvPicPr>
        <p:blipFill>
          <a:blip r:embed="rId3"/>
          <a:stretch>
            <a:fillRect/>
          </a:stretch>
        </p:blipFill>
        <p:spPr>
          <a:xfrm>
            <a:off x="434567" y="934994"/>
            <a:ext cx="8562076" cy="5568775"/>
          </a:xfrm>
          <a:prstGeom prst="rect">
            <a:avLst/>
          </a:prstGeom>
        </p:spPr>
      </p:pic>
    </p:spTree>
    <p:extLst>
      <p:ext uri="{BB962C8B-B14F-4D97-AF65-F5344CB8AC3E}">
        <p14:creationId xmlns:p14="http://schemas.microsoft.com/office/powerpoint/2010/main" val="408322285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4" name="Picture 3">
            <a:extLst>
              <a:ext uri="{FF2B5EF4-FFF2-40B4-BE49-F238E27FC236}">
                <a16:creationId xmlns:a16="http://schemas.microsoft.com/office/drawing/2014/main" id="{C33BDCD9-E57D-FA7C-07FE-50E6047EBEB4}"/>
              </a:ext>
            </a:extLst>
          </p:cNvPr>
          <p:cNvPicPr>
            <a:picLocks noChangeAspect="1"/>
          </p:cNvPicPr>
          <p:nvPr/>
        </p:nvPicPr>
        <p:blipFill>
          <a:blip r:embed="rId3"/>
          <a:stretch>
            <a:fillRect/>
          </a:stretch>
        </p:blipFill>
        <p:spPr>
          <a:xfrm>
            <a:off x="549796" y="1052736"/>
            <a:ext cx="6317527" cy="1912786"/>
          </a:xfrm>
          <a:prstGeom prst="rect">
            <a:avLst/>
          </a:prstGeom>
        </p:spPr>
      </p:pic>
      <p:sp>
        <p:nvSpPr>
          <p:cNvPr id="5" name="TextBox 4">
            <a:extLst>
              <a:ext uri="{FF2B5EF4-FFF2-40B4-BE49-F238E27FC236}">
                <a16:creationId xmlns:a16="http://schemas.microsoft.com/office/drawing/2014/main" id="{E519ED22-8B5E-D543-DB65-2D5E1A3A61E3}"/>
              </a:ext>
            </a:extLst>
          </p:cNvPr>
          <p:cNvSpPr txBox="1"/>
          <p:nvPr/>
        </p:nvSpPr>
        <p:spPr>
          <a:xfrm>
            <a:off x="549796" y="3284984"/>
            <a:ext cx="11377264" cy="1200329"/>
          </a:xfrm>
          <a:prstGeom prst="rect">
            <a:avLst/>
          </a:prstGeom>
          <a:noFill/>
        </p:spPr>
        <p:txBody>
          <a:bodyPr wrap="square" rtlCol="0">
            <a:spAutoFit/>
          </a:bodyPr>
          <a:lstStyle/>
          <a:p>
            <a:r>
              <a:rPr lang="en-US" dirty="0"/>
              <a:t>Note: The create operation on V4 Odata is only available if we add draft functionality.</a:t>
            </a:r>
          </a:p>
          <a:p>
            <a:endParaRPr lang="en-US" dirty="0"/>
          </a:p>
          <a:p>
            <a:r>
              <a:rPr lang="en-US" dirty="0"/>
              <a:t>Create Odata V4 Service implementation.</a:t>
            </a:r>
          </a:p>
        </p:txBody>
      </p:sp>
    </p:spTree>
    <p:extLst>
      <p:ext uri="{BB962C8B-B14F-4D97-AF65-F5344CB8AC3E}">
        <p14:creationId xmlns:p14="http://schemas.microsoft.com/office/powerpoint/2010/main" val="183995145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Fiori App with multiple Attachments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369332"/>
          </a:xfrm>
          <a:prstGeom prst="rect">
            <a:avLst/>
          </a:prstGeom>
        </p:spPr>
        <p:txBody>
          <a:bodyPr wrap="square">
            <a:spAutoFit/>
          </a:bodyPr>
          <a:lstStyle/>
          <a:p>
            <a:pPr algn="just"/>
            <a:r>
              <a:rPr lang="en-US" sz="1800" dirty="0"/>
              <a:t>Text</a:t>
            </a:r>
          </a:p>
        </p:txBody>
      </p:sp>
      <p:pic>
        <p:nvPicPr>
          <p:cNvPr id="1026" name="Picture 2" descr="Upload%20From%20table%20View">
            <a:extLst>
              <a:ext uri="{FF2B5EF4-FFF2-40B4-BE49-F238E27FC236}">
                <a16:creationId xmlns:a16="http://schemas.microsoft.com/office/drawing/2014/main" id="{910499DB-E69E-017A-5648-E6015223F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88" y="973137"/>
            <a:ext cx="9530369" cy="178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3140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369332"/>
          </a:xfrm>
          <a:prstGeom prst="rect">
            <a:avLst/>
          </a:prstGeom>
        </p:spPr>
        <p:txBody>
          <a:bodyPr wrap="square">
            <a:spAutoFit/>
          </a:bodyPr>
          <a:lstStyle/>
          <a:p>
            <a:pPr algn="just"/>
            <a:r>
              <a:rPr lang="en-US" sz="1800" dirty="0"/>
              <a:t>Text</a:t>
            </a:r>
          </a:p>
        </p:txBody>
      </p:sp>
    </p:spTree>
    <p:extLst>
      <p:ext uri="{BB962C8B-B14F-4D97-AF65-F5344CB8AC3E}">
        <p14:creationId xmlns:p14="http://schemas.microsoft.com/office/powerpoint/2010/main" val="252784100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369332"/>
          </a:xfrm>
          <a:prstGeom prst="rect">
            <a:avLst/>
          </a:prstGeom>
        </p:spPr>
        <p:txBody>
          <a:bodyPr wrap="square">
            <a:spAutoFit/>
          </a:bodyPr>
          <a:lstStyle/>
          <a:p>
            <a:pPr algn="just"/>
            <a:r>
              <a:rPr lang="en-US" sz="1800" dirty="0"/>
              <a:t>Text</a:t>
            </a:r>
          </a:p>
        </p:txBody>
      </p:sp>
    </p:spTree>
    <p:extLst>
      <p:ext uri="{BB962C8B-B14F-4D97-AF65-F5344CB8AC3E}">
        <p14:creationId xmlns:p14="http://schemas.microsoft.com/office/powerpoint/2010/main" val="225667932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369332"/>
          </a:xfrm>
          <a:prstGeom prst="rect">
            <a:avLst/>
          </a:prstGeom>
        </p:spPr>
        <p:txBody>
          <a:bodyPr wrap="square">
            <a:spAutoFit/>
          </a:bodyPr>
          <a:lstStyle/>
          <a:p>
            <a:pPr algn="just"/>
            <a:r>
              <a:rPr lang="en-US" sz="1800" dirty="0"/>
              <a:t>Text</a:t>
            </a:r>
          </a:p>
        </p:txBody>
      </p:sp>
    </p:spTree>
    <p:extLst>
      <p:ext uri="{BB962C8B-B14F-4D97-AF65-F5344CB8AC3E}">
        <p14:creationId xmlns:p14="http://schemas.microsoft.com/office/powerpoint/2010/main" val="380455413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09</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p>
          <a:p>
            <a:r>
              <a:rPr lang="en-US" sz="1800" b="1" dirty="0"/>
              <a:t>Step1</a:t>
            </a:r>
            <a:r>
              <a:rPr lang="en-US" sz="1800" dirty="0"/>
              <a:t>: Download $metadata file</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a:solidFill>
                  <a:srgbClr val="24292F"/>
                </a:solidFill>
              </a:rPr>
              <a:t>Step2</a:t>
            </a:r>
            <a:r>
              <a:rPr lang="en-US" sz="1800" dirty="0">
                <a:solidFill>
                  <a:srgbClr val="24292F"/>
                </a:solidFill>
              </a:rPr>
              <a:t>: Create 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a:t>Steps for Creating Service Consumption Model Click Next to Each step and finish.</a:t>
            </a:r>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a:solidFill>
                  <a:srgbClr val="24292F"/>
                </a:solidFill>
              </a:rPr>
              <a:t>1. Right-click 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a:solidFill>
                  <a:srgbClr val="24292F"/>
                </a:solidFill>
              </a:rPr>
              <a:t>2. Start with creating a new data definition ZCE_RAP_AGENCY_XX using the template for a Custom Entity. </a:t>
            </a:r>
          </a:p>
          <a:p>
            <a:r>
              <a:rPr lang="en-US" sz="1600" dirty="0">
                <a:solidFill>
                  <a:srgbClr val="24292F"/>
                </a:solidFill>
              </a:rPr>
              <a:t>The New Data Definition dialogue 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a:solidFill>
                  <a:srgbClr val="24292F"/>
                </a:solidFill>
              </a:rPr>
              <a:t> Press Next. Do NOT press Finish. Caution If you would press Finish instead of Next the wizard will use the template that was used the last time when this wizard was used by the developer.</a:t>
            </a:r>
          </a:p>
        </p:txBody>
      </p:sp>
      <p:sp>
        <p:nvSpPr>
          <p:cNvPr id="7" name="Rectangle 6"/>
          <p:cNvSpPr/>
          <p:nvPr/>
        </p:nvSpPr>
        <p:spPr>
          <a:xfrm>
            <a:off x="6928827" y="883509"/>
            <a:ext cx="4451852" cy="830997"/>
          </a:xfrm>
          <a:prstGeom prst="rect">
            <a:avLst/>
          </a:prstGeom>
        </p:spPr>
        <p:txBody>
          <a:bodyPr wrap="square">
            <a:spAutoFit/>
          </a:bodyPr>
          <a:lstStyle/>
          <a:p>
            <a:r>
              <a:rPr lang="en-US" sz="1600" dirty="0">
                <a:solidFill>
                  <a:srgbClr val="24292F"/>
                </a:solidFill>
              </a:rPr>
              <a:t>4. Select the template Define Custom Entity with Parameters.</a:t>
            </a:r>
            <a:br>
              <a:rPr lang="en-US" sz="1600" dirty="0"/>
            </a:br>
            <a:r>
              <a:rPr lang="en-US" sz="1600" dirty="0">
                <a:solidFill>
                  <a:srgbClr val="24292F"/>
                </a:solidFill>
              </a:rPr>
              <a:t>Press 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a:solidFill>
                  <a:srgbClr val="24292F"/>
                </a:solidFill>
              </a:rPr>
              <a:t>5. Edit 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a:solidFill>
                  <a:srgbClr val="24292F"/>
                </a:solidFill>
              </a:rPr>
              <a:t>6. Now, open the abstract entity you created in Service Consumption Model in the source code editor</a:t>
            </a:r>
            <a:br>
              <a:rPr lang="en-US" sz="1800" dirty="0"/>
            </a:br>
            <a:r>
              <a:rPr lang="en-US" sz="1800" dirty="0">
                <a:solidFill>
                  <a:srgbClr val="24292F"/>
                </a:solidFill>
              </a:rPr>
              <a:t>Navigate to the abstract entity ZRAP_XXZ_TRAVEL_AGENCY_ES5 in the Project Explorer</a:t>
            </a:r>
            <a:br>
              <a:rPr lang="en-US" sz="1800" dirty="0"/>
            </a:br>
            <a:r>
              <a:rPr lang="en-US" sz="1800" dirty="0">
                <a:solidFill>
                  <a:srgbClr val="24292F"/>
                </a:solidFill>
              </a:rPr>
              <a:t>Double click on it to open the source code 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a:t>7. Copy 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a:solidFill>
                  <a:srgbClr val="24292F"/>
                </a:solidFill>
              </a:rPr>
              <a:t>9. Add the annotation @ObjectModel.Query.ImplementedBy </a:t>
            </a:r>
          </a:p>
          <a:p>
            <a:r>
              <a:rPr lang="en-US" sz="1700" dirty="0">
                <a:solidFill>
                  <a:srgbClr val="24292F"/>
                </a:solidFill>
              </a:rPr>
              <a:t>to the DDL source code</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a:solidFill>
                  <a:srgbClr val="24292F"/>
                </a:solidFill>
              </a:rPr>
              <a:t>1.Search 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a:solidFill>
                  <a:srgbClr val="24292F"/>
                </a:solidFill>
              </a:rPr>
              <a:t>2.Create a new ABAP class ZCL_CE_RAP_AGENCY_XX for custom entity ZCE_RAP_AGENCY_XX.</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10185</TotalTime>
  <Words>1844</Words>
  <Application>Microsoft Office PowerPoint</Application>
  <PresentationFormat>Custom</PresentationFormat>
  <Paragraphs>159</Paragraphs>
  <Slides>30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Arial Bold</vt:lpstr>
      <vt:lpstr>BentonSansRegular</vt:lpstr>
      <vt:lpstr>Calibri</vt:lpstr>
      <vt:lpstr>Cooper Black</vt:lpstr>
      <vt:lpstr>Patua One</vt:lpstr>
      <vt:lpstr>Office Theme</vt:lpstr>
      <vt:lpstr>PowerPoint Presentation</vt:lpstr>
      <vt:lpstr>PowerPoint Presentation</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Enabling Status with Icon</vt:lpstr>
      <vt:lpstr>Working with LOBs</vt:lpstr>
      <vt:lpstr>LOB’s</vt:lpstr>
      <vt:lpstr>Create DB Model for Attachment</vt:lpstr>
      <vt:lpstr>Design CDS entities</vt:lpstr>
      <vt:lpstr>Define Behavior Definition with Draft</vt:lpstr>
      <vt:lpstr>CDS projection and UI Annotations</vt:lpstr>
      <vt:lpstr>Behavior Definition on projection</vt:lpstr>
      <vt:lpstr>Service Definition</vt:lpstr>
      <vt:lpstr>Fiori App with multiple Attachments</vt:lpstr>
      <vt:lpstr>Title</vt:lpstr>
      <vt:lpstr>Title</vt:lpstr>
      <vt:lpstr>Title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324</cp:revision>
  <dcterms:created xsi:type="dcterms:W3CDTF">2013-09-12T13:05:01Z</dcterms:created>
  <dcterms:modified xsi:type="dcterms:W3CDTF">2022-10-16T16:14:17Z</dcterms:modified>
</cp:coreProperties>
</file>